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1" r:id="rId3"/>
    <p:sldMasterId id="2147483775" r:id="rId4"/>
    <p:sldMasterId id="2147483778" r:id="rId5"/>
    <p:sldMasterId id="2147483780" r:id="rId6"/>
  </p:sldMasterIdLst>
  <p:notesMasterIdLst>
    <p:notesMasterId r:id="rId14"/>
  </p:notesMasterIdLst>
  <p:handoutMasterIdLst>
    <p:handoutMasterId r:id="rId15"/>
  </p:handoutMasterIdLst>
  <p:sldIdLst>
    <p:sldId id="264" r:id="rId7"/>
    <p:sldId id="330" r:id="rId8"/>
    <p:sldId id="331" r:id="rId9"/>
    <p:sldId id="319" r:id="rId10"/>
    <p:sldId id="328" r:id="rId11"/>
    <p:sldId id="322" r:id="rId12"/>
    <p:sldId id="267" r:id="rId13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деев Андрей Сергеевич" initials="ГАС" lastIdx="2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4"/>
    <p:restoredTop sz="93786" autoAdjust="0"/>
  </p:normalViewPr>
  <p:slideViewPr>
    <p:cSldViewPr>
      <p:cViewPr varScale="1">
        <p:scale>
          <a:sx n="144" d="100"/>
          <a:sy n="144" d="100"/>
        </p:scale>
        <p:origin x="702" y="102"/>
      </p:cViewPr>
      <p:guideLst>
        <p:guide orient="horz" pos="261"/>
        <p:guide pos="340"/>
        <p:guide orient="horz" pos="302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1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8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3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753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1865" rtl="0" eaLnBrk="1" fontAlgn="auto" latinLnBrk="0" hangingPunct="1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8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1865" rtl="0" eaLnBrk="1" fontAlgn="auto" latinLnBrk="0" hangingPunct="1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457941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698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69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9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2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197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197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1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98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DD5322D-18EE-4767-98F8-797CAD90D909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034C10E3-4B2A-4D26-9CDF-8045FBD6F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1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ED5CB5A-577A-47CE-A77B-9EC92E483346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289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F0B855EB-62CE-4CBC-BD1D-F7543E39A6A2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DD5322D-18EE-4767-98F8-797CAD90D909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8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  <p:sldLayoutId id="2147483785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507069"/>
            <a:ext cx="7344816" cy="1112705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err="1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Чебышов</a:t>
            </a:r>
            <a:r>
              <a:rPr lang="ru-RU" sz="1600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 С.Б., Журавлев А.В., </a:t>
            </a:r>
            <a:r>
              <a:rPr lang="ru-RU" sz="1600" dirty="0" err="1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Жилкин</a:t>
            </a:r>
            <a:r>
              <a:rPr lang="ru-RU" sz="1600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 В.М., </a:t>
            </a:r>
            <a:r>
              <a:rPr lang="ru-RU" sz="1600" u="sng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Солодских П.И., </a:t>
            </a:r>
            <a:r>
              <a:rPr lang="ru-RU" sz="1600" dirty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Ерофеев П.Н., Кузьмина О.Ш</a:t>
            </a: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. 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АО «СНИИП»</a:t>
            </a:r>
            <a:endParaRPr lang="ru-RU" sz="1600" dirty="0">
              <a:solidFill>
                <a:srgbClr val="002060"/>
              </a:solidFill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ea typeface="Rosatom Light" pitchFamily="34" charset="-52"/>
                <a:cs typeface="Arial" pitchFamily="34" charset="0"/>
              </a:rPr>
              <a:t>СНИИП, Москва, 2022г.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1417317"/>
            <a:ext cx="8102314" cy="158417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r>
              <a:rPr lang="ru-RU" sz="2400" b="1" dirty="0">
                <a:solidFill>
                  <a:srgbClr val="002060"/>
                </a:solidFill>
              </a:rPr>
              <a:t>Разработка эталона единицы объемной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378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активности </a:t>
            </a:r>
            <a:r>
              <a:rPr lang="ru-RU" sz="2400" b="1" dirty="0">
                <a:solidFill>
                  <a:srgbClr val="002060"/>
                </a:solidFill>
              </a:rPr>
              <a:t>йода-131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653472"/>
            <a:ext cx="5472608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ts val="600"/>
              </a:spcBef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3487"/>
            <a:ext cx="1296143" cy="40926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1520" y="2070075"/>
            <a:ext cx="7244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Проведение настройки, регулировки вновь разрабатываемых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блоков и устройств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детектирования.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Проведение испытаний и поверки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блоков и устройств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детектирования.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3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Полное соответствие критериям аккредитации (испытаний средств измерений в целях утверждения типа, поверка, калибровка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ru-RU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59760" y="722833"/>
            <a:ext cx="500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Необходимость создания вторичного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 эталона парообразного йода-131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331640" y="126543"/>
            <a:ext cx="5256584" cy="318336"/>
          </a:xfrm>
          <a:prstGeom prst="rect">
            <a:avLst/>
          </a:prstGeom>
        </p:spPr>
        <p:txBody>
          <a:bodyPr vert="horz" lIns="156745" tIns="54050" rIns="179042" bIns="8952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Актуальность</a:t>
            </a:r>
            <a:endParaRPr lang="ru-RU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59632" y="486776"/>
            <a:ext cx="5622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126543"/>
            <a:ext cx="5256584" cy="318336"/>
          </a:xfrm>
          <a:prstGeom prst="rect">
            <a:avLst/>
          </a:prstGeom>
        </p:spPr>
        <p:txBody>
          <a:bodyPr vert="horz" lIns="156745" tIns="54050" rIns="179042" bIns="8952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Принцип работы эталона</a:t>
            </a:r>
            <a:endParaRPr lang="ru-RU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" y="84647"/>
            <a:ext cx="1273534" cy="40212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59632" y="486776"/>
            <a:ext cx="5622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95" y="1341773"/>
            <a:ext cx="5551376" cy="3122648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9155"/>
              </p:ext>
            </p:extLst>
          </p:nvPr>
        </p:nvGraphicFramePr>
        <p:xfrm>
          <a:off x="122282" y="977741"/>
          <a:ext cx="3232340" cy="39136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9530"/>
                <a:gridCol w="1962810"/>
              </a:tblGrid>
              <a:tr h="154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узла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</a:tr>
              <a:tr h="77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Химический реактор парообразного йода-131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состав входят: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магнитная мешалка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-6120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поршневая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бюретка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Titronic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Бунзена,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смеситель стеклянный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</a:tr>
              <a:tr h="77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Химический реактор метилйодида-131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состав входят: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магнитная мешалка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-6120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поршневая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бюретка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Titronic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Бунзена,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смеситель стеклянный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</a:tr>
              <a:tr h="1543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Пробоотборный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стенд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состав входят: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вакуумный мембранный насос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НВМ-12Хк,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поглотители с активированным углем,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регуляторы расхода поплавковые,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детектирования </a:t>
                      </a:r>
                      <a:b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УДАГ-08Р,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расходомеры-счетчики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газа РГТ-7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73" marR="42673" marT="0" marB="0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3504" y="562982"/>
            <a:ext cx="174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эталона: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2895" y="961321"/>
            <a:ext cx="234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вид эталона: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28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126543"/>
            <a:ext cx="5256584" cy="318336"/>
          </a:xfrm>
          <a:prstGeom prst="rect">
            <a:avLst/>
          </a:prstGeom>
        </p:spPr>
        <p:txBody>
          <a:bodyPr vert="horz" lIns="156745" tIns="54050" rIns="179042" bIns="8952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Принцип работы эталона</a:t>
            </a:r>
            <a:endParaRPr lang="ru-RU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" y="84647"/>
            <a:ext cx="1273534" cy="40212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59632" y="486776"/>
            <a:ext cx="5622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20626" y="587075"/>
            <a:ext cx="4921555" cy="801524"/>
          </a:xfrm>
          <a:prstGeom prst="rect">
            <a:avLst/>
          </a:prstGeom>
          <a:solidFill>
            <a:schemeClr val="bg1"/>
          </a:solidFill>
        </p:spPr>
        <p:txBody>
          <a:bodyPr wrap="square" lIns="62252" tIns="31126" rIns="62252" bIns="31126" numCol="1" spcCol="54000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воспроизведения объемной активности йода-131 основан на следующих химических реакциях: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1038" y="1818610"/>
            <a:ext cx="382144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CaCO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CaSO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1038" y="1171905"/>
            <a:ext cx="367114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6NaI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K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+ 7H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3I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Cr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K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+ 3Na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+7H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5" y="1488897"/>
            <a:ext cx="4865370" cy="272586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0" name="TextBox 19"/>
          <p:cNvSpPr txBox="1"/>
          <p:nvPr/>
        </p:nvSpPr>
        <p:spPr>
          <a:xfrm>
            <a:off x="134375" y="892534"/>
            <a:ext cx="337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Принципиальная схема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узлов и элементов эталона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15" y="4201820"/>
            <a:ext cx="45307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ФП – фильтр поглотитель (уголь активированный)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расходомер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 – осушитель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 – эталонный фильтр или прибор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рабочий фильтр или прибор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8028384" y="1141377"/>
            <a:ext cx="0" cy="347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604448" y="1770320"/>
            <a:ext cx="0" cy="347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52797"/>
            <a:ext cx="3840427" cy="2160240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4916552" y="3564309"/>
            <a:ext cx="450276" cy="268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126543"/>
            <a:ext cx="5184576" cy="318336"/>
          </a:xfrm>
          <a:prstGeom prst="rect">
            <a:avLst/>
          </a:prstGeom>
        </p:spPr>
        <p:txBody>
          <a:bodyPr vert="horz" lIns="156745" tIns="54050" rIns="179042" bIns="8952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Технические возможности эталона</a:t>
            </a:r>
            <a:endParaRPr lang="ru-RU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" y="84647"/>
            <a:ext cx="1273534" cy="40212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97038" y="486776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1" y="651555"/>
            <a:ext cx="3893054" cy="2189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02" y="2685598"/>
            <a:ext cx="4059943" cy="22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616" y="2869412"/>
            <a:ext cx="4572407" cy="2278851"/>
          </a:xfrm>
          <a:prstGeom prst="rect">
            <a:avLst/>
          </a:prstGeom>
        </p:spPr>
        <p:txBody>
          <a:bodyPr wrap="square" lIns="62252" tIns="31126" rIns="62252" bIns="31126" numCol="1" spcCol="540000">
            <a:spAutoFit/>
          </a:bodyPr>
          <a:lstStyle/>
          <a:p>
            <a:pPr algn="just"/>
            <a:r>
              <a:rPr lang="ru-RU" sz="1600" dirty="0"/>
              <a:t>-</a:t>
            </a:r>
            <a:r>
              <a:rPr lang="ru-RU" sz="1600" dirty="0" smtClean="0"/>
              <a:t> Индикация в реальном времени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-</a:t>
            </a:r>
            <a:r>
              <a:rPr lang="ru-RU" sz="1600" dirty="0" smtClean="0"/>
              <a:t> Возможность одновременной генерации парообразного йода и йодистого метила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-</a:t>
            </a:r>
            <a:r>
              <a:rPr lang="ru-RU" sz="1600" dirty="0" smtClean="0"/>
              <a:t> Широкий диапазон воспроизведения объемной активности: от 1Е-1 до 1Е+8 Бк/м</a:t>
            </a:r>
            <a:r>
              <a:rPr lang="ru-RU" sz="1600" baseline="30000" dirty="0" smtClean="0"/>
              <a:t>3</a:t>
            </a:r>
            <a:r>
              <a:rPr lang="en-US" sz="1600" dirty="0"/>
              <a:t>;</a:t>
            </a:r>
            <a:endParaRPr lang="ru-RU" sz="1600" baseline="30000" dirty="0" smtClean="0"/>
          </a:p>
          <a:p>
            <a:pPr algn="just"/>
            <a:r>
              <a:rPr lang="ru-RU" sz="1600" dirty="0"/>
              <a:t>-</a:t>
            </a:r>
            <a:r>
              <a:rPr lang="ru-RU" sz="1600" dirty="0" smtClean="0"/>
              <a:t> Оцененная основная относительная погрешность не превышает 10 %</a:t>
            </a:r>
            <a:r>
              <a:rPr lang="en-US" sz="1600" dirty="0"/>
              <a:t>;</a:t>
            </a:r>
            <a:endParaRPr lang="ru-RU" sz="1600" dirty="0" smtClean="0"/>
          </a:p>
          <a:p>
            <a:pPr algn="just"/>
            <a:r>
              <a:rPr lang="en-US" sz="1600" dirty="0" smtClean="0"/>
              <a:t>- </a:t>
            </a:r>
            <a:r>
              <a:rPr lang="ru-RU" sz="1600" dirty="0" smtClean="0"/>
              <a:t>Высокая стабильность генерации в течение цикла испытаний</a:t>
            </a:r>
            <a:r>
              <a:rPr lang="en-US" sz="1600" dirty="0" smtClean="0"/>
              <a:t>;</a:t>
            </a:r>
            <a:endParaRPr lang="ru-RU" sz="1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393748" y="640501"/>
            <a:ext cx="4518597" cy="1293966"/>
          </a:xfrm>
          <a:prstGeom prst="rect">
            <a:avLst/>
          </a:prstGeom>
          <a:solidFill>
            <a:schemeClr val="bg1"/>
          </a:solidFill>
        </p:spPr>
        <p:txBody>
          <a:bodyPr wrap="square" lIns="62252" tIns="31126" rIns="62252" bIns="31126" numCol="1" spcCol="540000">
            <a:spAutoFit/>
          </a:bodyPr>
          <a:lstStyle/>
          <a:p>
            <a:pPr algn="just"/>
            <a:r>
              <a:rPr lang="ru-RU" sz="1600" dirty="0"/>
              <a:t>-</a:t>
            </a:r>
            <a:r>
              <a:rPr lang="ru-RU" sz="1600" dirty="0" smtClean="0"/>
              <a:t> Диапазон измерений объемного расхода воздуха от 10 до 100 л/мин, погрешность при измерении объемного расхода воздуха – 1%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- Широкий диапазон скорости дозирования: </a:t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0,1 до 100 </a:t>
            </a:r>
            <a:r>
              <a:rPr lang="ru-RU" sz="1600" dirty="0" smtClean="0"/>
              <a:t>мл/мин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07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38702"/>
            <a:ext cx="749646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7522"/>
            <a:ext cx="1296143" cy="409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86666"/>
            <a:ext cx="4132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10260" algn="ctr">
              <a:spcBef>
                <a:spcPct val="0"/>
              </a:spcBef>
            </a:pPr>
            <a:r>
              <a:rPr lang="ru-RU" sz="2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Результаты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и развитие</a:t>
            </a:r>
            <a:endParaRPr lang="ru-RU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97038" y="486776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9644" y="845939"/>
            <a:ext cx="6488354" cy="3756179"/>
          </a:xfrm>
          <a:prstGeom prst="rect">
            <a:avLst/>
          </a:prstGeom>
        </p:spPr>
        <p:txBody>
          <a:bodyPr wrap="square" lIns="62252" tIns="31126" rIns="62252" bIns="31126" numCol="1" spcCol="54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1 Разработана и реализована установка, основанная на генерации паров йода-131 и йодистого метила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2 Проведены предварительные испытания эталона, оценен диапазон воспроизведения объемной активности йода-131 и йодистого метила, оценена основная относительная погрешность воспроизведения объемной активности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3 Подготовлено техническое задание на аттестацию разработанного эталона в качестве вторичного эталона по действующей ГПС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4 Заключен договор на поставку йода-131 (йодид натрия)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5 Заключается договор с ФГУП «ВНИИФТРИ» на аттестацию эталона </a:t>
            </a:r>
          </a:p>
        </p:txBody>
      </p:sp>
    </p:spTree>
    <p:extLst>
      <p:ext uri="{BB962C8B-B14F-4D97-AF65-F5344CB8AC3E}">
        <p14:creationId xmlns:p14="http://schemas.microsoft.com/office/powerpoint/2010/main" val="33821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98067"/>
            <a:ext cx="7272808" cy="86409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19838</TotalTime>
  <Words>369</Words>
  <Application>Microsoft Office PowerPoint</Application>
  <PresentationFormat>Произвольный</PresentationFormat>
  <Paragraphs>61</Paragraphs>
  <Slides>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Rosatom Light</vt:lpstr>
      <vt:lpstr>Times New Roman</vt:lpstr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Солодских Петр Игоревич</cp:lastModifiedBy>
  <cp:revision>211</cp:revision>
  <dcterms:created xsi:type="dcterms:W3CDTF">2019-09-24T12:37:05Z</dcterms:created>
  <dcterms:modified xsi:type="dcterms:W3CDTF">2022-10-26T12:09:44Z</dcterms:modified>
</cp:coreProperties>
</file>